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96" r:id="rId4"/>
  </p:sldMasterIdLst>
  <p:notesMasterIdLst>
    <p:notesMasterId r:id="rId31"/>
  </p:notesMasterIdLst>
  <p:sldIdLst>
    <p:sldId id="288" r:id="rId5"/>
    <p:sldId id="339" r:id="rId6"/>
    <p:sldId id="303" r:id="rId7"/>
    <p:sldId id="352" r:id="rId8"/>
    <p:sldId id="268" r:id="rId9"/>
    <p:sldId id="306" r:id="rId10"/>
    <p:sldId id="324" r:id="rId11"/>
    <p:sldId id="315" r:id="rId12"/>
    <p:sldId id="316" r:id="rId13"/>
    <p:sldId id="321" r:id="rId14"/>
    <p:sldId id="341" r:id="rId15"/>
    <p:sldId id="350" r:id="rId16"/>
    <p:sldId id="331" r:id="rId17"/>
    <p:sldId id="346" r:id="rId18"/>
    <p:sldId id="335" r:id="rId19"/>
    <p:sldId id="336" r:id="rId20"/>
    <p:sldId id="317" r:id="rId21"/>
    <p:sldId id="318" r:id="rId22"/>
    <p:sldId id="322" r:id="rId23"/>
    <p:sldId id="348" r:id="rId24"/>
    <p:sldId id="325" r:id="rId25"/>
    <p:sldId id="320" r:id="rId26"/>
    <p:sldId id="329" r:id="rId27"/>
    <p:sldId id="319" r:id="rId28"/>
    <p:sldId id="287" r:id="rId29"/>
    <p:sldId id="34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3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7C51E1-70F7-4D48-A81D-7A978F8A4CD4}" type="datetimeFigureOut">
              <a:rPr lang="ru-RU"/>
              <a:pPr>
                <a:defRPr/>
              </a:pPr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FB911B-4049-44B3-AD23-7B69704DA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9A87-DE17-44D8-80DD-B4541999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46D7-0329-4114-A46E-4E276849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0475B-75B8-4283-9FE5-A886A799F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7E26-4095-44B1-90E5-D040BE5F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412F-3471-40D3-9EE0-CAFAF19E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9BEB-2A1C-4112-B5DF-25111F192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540C-84D0-4D61-8B46-ADF3FBD93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07B64-7C0D-4F6E-BE7E-26DEB2F33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6FB9-8690-4DC1-AE8F-1894D4BA1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A6F94-96A7-4879-BBF6-CE75A3F48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2E06C-35DE-4164-8FA6-C917152BF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70F7-D9C8-4AE1-87CA-CC8FD180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46AB-02BF-44A0-AE97-586ACD489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CE07-9F1C-4FA6-A83F-6AC44D90B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08F5-7020-4FC4-92C3-E7389D621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728C-162B-4E7F-955B-96232714A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B006-11F1-4A3A-A12E-8D1F13CAF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BF658-E7C7-4F49-BA47-844F604D7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71F-91BC-4977-B985-826D32512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DA42-7C39-46D8-B4A6-1514D544E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6C63-D42B-4054-B2B4-217AF36C5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7CD0-67DB-4AC2-A5FC-87C5C46C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A8C1-4B80-486D-876C-16A744841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8BB5-425C-4133-8B13-EF562C4EE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6540-2DCC-40FE-8819-F46AC918A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68A9-E87C-44CC-AB15-4F5355493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54FE-1FF5-47E6-811E-85B1BE6D4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4632-F1F6-4435-AB4F-95FCD60B9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D3A4-F7E1-4527-9CD2-06FC1FA08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5362-785D-4DDC-8BB1-A91D9E4D8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0BAB-2487-4D7E-9E36-F182144D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89FD-17BF-4FC8-9CE9-4A6D8023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2390-A1B9-442A-9EAA-A7C903F6C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87EF-E22E-4C4C-8FD4-C3D984C5B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83F8-BDBC-4D57-BF4B-62EF8139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AB8E-4899-41F9-8B52-39C399846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EEF0-5FD4-4BE6-8967-0C888DE8F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833A-AAFC-4A77-8F52-58ABC914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B4B0-7974-402E-B039-88FB7C97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0FB1-03BE-407F-B0D3-17F0066F0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51AB-FE7F-4B48-A4FB-1E8B13C80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5605-8B83-40A9-AF46-3BBD5F4FF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9D9A-40E1-4FA0-BF44-A9FE45D22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1D2EA-6F62-401D-8D7A-3C749CA5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251FA-8538-433E-A330-10F9EFE07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21ECC6A-1161-45AE-8039-6F64FEFEB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F137AFF-47CC-453D-AE8A-7C6985AEF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51C3E4F-7976-49C3-8F92-4E68ADBF9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42938" y="274638"/>
            <a:ext cx="792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600200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42DFA4E-702C-48E4-A83A-A8A835335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  <p:sldLayoutId id="2147484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C:\Users\&#1045;&#1082;&#1072;&#1090;&#1077;&#1088;&#1080;&#1085;&#1072;\Desktop\&#1091;&#1088;&#1086;&#1082;%2023.11.2015\074.wm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6.png"/><Relationship Id="rId2" Type="http://schemas.openxmlformats.org/officeDocument/2006/relationships/audio" Target="file:///C:\Users\&#1045;&#1082;&#1072;&#1090;&#1077;&#1088;&#1080;&#1085;&#1072;\Desktop\&#1091;&#1088;&#1086;&#1082;%2023.11.2015\legkaya_muzyka_-_idi_domoj_(xMusic.me).mp3" TargetMode="External"/><Relationship Id="rId1" Type="http://schemas.openxmlformats.org/officeDocument/2006/relationships/audio" Target="file:///E:\&#1052;&#1091;&#1079;&#1099;&#1082;&#1072;\01._Aba_Structure_-_The_Internal-eMi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Users\&#1045;&#1082;&#1072;&#1090;&#1077;&#1088;&#1080;&#1085;&#1072;\Desktop\&#1091;&#1088;&#1086;&#1082;%2023.11.2015\Edita_Peha_-_Kto-to_teryaet_a_kto-to_nahodit_&#1086;&#1073;&#1088;&#1077;&#1079;.mp3" TargetMode="Externa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47813" y="836613"/>
            <a:ext cx="6121400" cy="10826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Классификация химических реакций</a:t>
            </a:r>
          </a:p>
        </p:txBody>
      </p:sp>
      <p:pic>
        <p:nvPicPr>
          <p:cNvPr id="6148" name="Picture 4" descr="D:\All_DATA\Documents\Мои рисунки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8245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524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СОСТАВЬТЕ УРАВНЕНИЯ овр МЕТОДОМ ЭЛЕКТРОННОГО БАЛАНСА: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331640" y="1052736"/>
            <a:ext cx="213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I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5576" y="1752600"/>
            <a:ext cx="747402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KMnO</a:t>
            </a:r>
            <a:r>
              <a:rPr lang="en-US" sz="4000" baseline="-25000" dirty="0"/>
              <a:t>4</a:t>
            </a:r>
            <a:r>
              <a:rPr lang="en-US" sz="4000" dirty="0"/>
              <a:t> + </a:t>
            </a:r>
            <a:r>
              <a:rPr lang="en-US" sz="4000" dirty="0" smtClean="0"/>
              <a:t>Na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SO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</a:t>
            </a:r>
            <a:r>
              <a:rPr lang="en-US" sz="4000" dirty="0"/>
              <a:t>+H</a:t>
            </a:r>
            <a:r>
              <a:rPr lang="en-US" sz="4000" baseline="-25000" dirty="0"/>
              <a:t>2</a:t>
            </a:r>
            <a:r>
              <a:rPr lang="en-US" sz="4000" dirty="0"/>
              <a:t>SO</a:t>
            </a:r>
            <a:r>
              <a:rPr lang="en-US" sz="4000" baseline="-25000" dirty="0"/>
              <a:t>4</a:t>
            </a:r>
            <a:r>
              <a:rPr lang="en-US" sz="4000" dirty="0"/>
              <a:t>  =</a:t>
            </a:r>
            <a:endParaRPr lang="ru-RU" sz="4000" dirty="0"/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1619672" y="2636912"/>
            <a:ext cx="2257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II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57200" y="3505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83568" y="3356992"/>
            <a:ext cx="7543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/>
              <a:t>KMnO</a:t>
            </a:r>
            <a:r>
              <a:rPr lang="ru-RU" sz="4000" baseline="-25000" dirty="0"/>
              <a:t>4</a:t>
            </a:r>
            <a:r>
              <a:rPr lang="en-US" sz="4000" dirty="0"/>
              <a:t> + </a:t>
            </a:r>
            <a:r>
              <a:rPr lang="en-US" sz="4000" dirty="0" smtClean="0"/>
              <a:t>Na</a:t>
            </a:r>
            <a:r>
              <a:rPr lang="ru-RU" sz="4000" dirty="0" smtClean="0"/>
              <a:t> </a:t>
            </a:r>
            <a:r>
              <a:rPr lang="ru-RU" sz="4000" baseline="-25000" dirty="0"/>
              <a:t>2</a:t>
            </a:r>
            <a:r>
              <a:rPr lang="en-US" sz="4000" dirty="0"/>
              <a:t>SO</a:t>
            </a:r>
            <a:r>
              <a:rPr lang="ru-RU" sz="4000" dirty="0"/>
              <a:t> </a:t>
            </a:r>
            <a:r>
              <a:rPr lang="ru-RU" sz="4000" baseline="-25000" dirty="0"/>
              <a:t>3</a:t>
            </a:r>
            <a:r>
              <a:rPr lang="en-US" sz="4000" dirty="0"/>
              <a:t> +H</a:t>
            </a:r>
            <a:r>
              <a:rPr lang="ru-RU" sz="4000" dirty="0"/>
              <a:t> </a:t>
            </a:r>
            <a:r>
              <a:rPr lang="ru-RU" sz="4000" baseline="-25000" dirty="0"/>
              <a:t>2</a:t>
            </a:r>
            <a:r>
              <a:rPr lang="en-US" sz="4000" dirty="0"/>
              <a:t>O =</a:t>
            </a:r>
            <a:endParaRPr lang="ru-RU" sz="4000" dirty="0"/>
          </a:p>
          <a:p>
            <a:pPr>
              <a:spcBef>
                <a:spcPct val="50000"/>
              </a:spcBef>
            </a:pPr>
            <a:endParaRPr lang="ru-RU" sz="4000" dirty="0"/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1043608" y="4509120"/>
            <a:ext cx="2381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III </a:t>
            </a: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899592" y="5013176"/>
            <a:ext cx="7620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err="1"/>
              <a:t>KMnO</a:t>
            </a:r>
            <a:r>
              <a:rPr lang="ru-RU" sz="4000" baseline="-25000" dirty="0"/>
              <a:t>4</a:t>
            </a:r>
            <a:r>
              <a:rPr lang="en-US" sz="4000" dirty="0"/>
              <a:t> + </a:t>
            </a:r>
            <a:r>
              <a:rPr lang="en-US" sz="4000" dirty="0" smtClean="0"/>
              <a:t>Na</a:t>
            </a:r>
            <a:r>
              <a:rPr lang="ru-RU" sz="4000" dirty="0" smtClean="0"/>
              <a:t> </a:t>
            </a:r>
            <a:r>
              <a:rPr lang="ru-RU" sz="4000" baseline="-25000" dirty="0"/>
              <a:t>2</a:t>
            </a:r>
            <a:r>
              <a:rPr lang="en-US" sz="4000" dirty="0"/>
              <a:t>SO</a:t>
            </a:r>
            <a:r>
              <a:rPr lang="ru-RU" sz="4000" baseline="-25000" dirty="0"/>
              <a:t>3</a:t>
            </a:r>
            <a:r>
              <a:rPr lang="en-US" sz="4000" dirty="0"/>
              <a:t> </a:t>
            </a:r>
            <a:r>
              <a:rPr lang="ru-RU" sz="4000" dirty="0"/>
              <a:t> +  К</a:t>
            </a:r>
            <a:r>
              <a:rPr lang="en-US" sz="4000" dirty="0"/>
              <a:t>OH =</a:t>
            </a:r>
            <a:endParaRPr lang="ru-RU" sz="4000" dirty="0"/>
          </a:p>
          <a:p>
            <a:endParaRPr lang="ru-RU" sz="4000" dirty="0"/>
          </a:p>
          <a:p>
            <a:pPr>
              <a:spcBef>
                <a:spcPct val="50000"/>
              </a:spcBef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All_DATA\Documents\Мои рисунки\химия в картинках\tumblr_ktzn0cqRqh1qap0qc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2915245" cy="291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C:\Documents and Settings\санек\Рабочий стол\image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17256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7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75656" y="4149080"/>
            <a:ext cx="2054357" cy="15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himege.ru/wp-content/uploads/2013/12/%D0%9A%D0%BB%D0%B0%D1%81%D1%81%D0%B8%D1%84%D0%B8%D0%BA%D0%B0%D1%86%D0%B8%D1%8F-%D1%85%D0%B8%D0%BC%D0%B8%D1%87%D0%B5%D1%81%D0%BA%D0%B8%D1%85-%D0%BE%D0%BA%D0%B8%D1%81%D0%BB%D0%B8%D1%82%D0%B5%D0%BB%D1%8C%D0%BD%D0%BE-%D0%B2%D0%BE%D1%81%D1%81%D1%82%D0%B0%D0%BD%D0%BE%D0%B2%D0%B8%D1%82%D0%B5%D0%BB%D1%8C%D0%BD%D1%8B%D1%85-%D1%80%D0%B5%D0%B0%D0%BA%D1%86%D0%B8%D0%B9-%D0%BF%D1%80%D0%B8%D0%BC%D0%B5%D1%80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3425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pPr algn="l"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химических реакций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611188" y="1341438"/>
            <a:ext cx="7743825" cy="346075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Определите тип ОВР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   </a:t>
            </a:r>
            <a:r>
              <a:rPr lang="en-US" b="1" dirty="0" err="1" smtClean="0"/>
              <a:t>KClO</a:t>
            </a:r>
            <a:r>
              <a:rPr lang="ru-RU" sz="1100" b="1" dirty="0" smtClean="0"/>
              <a:t>3</a:t>
            </a:r>
            <a:r>
              <a:rPr lang="en-US" b="1" dirty="0" smtClean="0"/>
              <a:t>  =  </a:t>
            </a:r>
            <a:r>
              <a:rPr lang="en-US" b="1" dirty="0" err="1" smtClean="0"/>
              <a:t>KCl</a:t>
            </a:r>
            <a:r>
              <a:rPr lang="en-US" b="1" dirty="0" smtClean="0"/>
              <a:t>  + O</a:t>
            </a:r>
            <a:r>
              <a:rPr lang="ru-RU" sz="1200" b="1" dirty="0" smtClean="0"/>
              <a:t>2</a:t>
            </a:r>
          </a:p>
          <a:p>
            <a:pPr eaLnBrk="1" hangingPunct="1">
              <a:buNone/>
            </a:pPr>
            <a:r>
              <a:rPr lang="ru-RU" b="1" dirty="0" smtClean="0"/>
              <a:t>    </a:t>
            </a:r>
            <a:r>
              <a:rPr lang="en-US" b="1" dirty="0" err="1" smtClean="0"/>
              <a:t>Cl</a:t>
            </a:r>
            <a:r>
              <a:rPr lang="ru-RU" sz="900" b="1" dirty="0" smtClean="0"/>
              <a:t>2</a:t>
            </a:r>
            <a:r>
              <a:rPr lang="en-US" b="1" dirty="0" smtClean="0"/>
              <a:t>  + KOH  =  </a:t>
            </a:r>
            <a:r>
              <a:rPr lang="en-US" b="1" dirty="0" err="1" smtClean="0"/>
              <a:t>KCl</a:t>
            </a:r>
            <a:r>
              <a:rPr lang="en-US" b="1" dirty="0" smtClean="0"/>
              <a:t>  +</a:t>
            </a:r>
            <a:r>
              <a:rPr lang="en-US" b="1" dirty="0" err="1" smtClean="0"/>
              <a:t>KClO</a:t>
            </a:r>
            <a:r>
              <a:rPr lang="ru-RU" sz="900" b="1" dirty="0" smtClean="0"/>
              <a:t>3</a:t>
            </a:r>
            <a:r>
              <a:rPr lang="en-US" b="1" dirty="0" smtClean="0"/>
              <a:t>  + H</a:t>
            </a:r>
            <a:r>
              <a:rPr lang="ru-RU" sz="900" b="1" dirty="0" smtClean="0"/>
              <a:t>2</a:t>
            </a:r>
            <a:r>
              <a:rPr lang="en-US" b="1" dirty="0" smtClean="0"/>
              <a:t>O</a:t>
            </a:r>
            <a:endParaRPr lang="ru-RU" b="1" smtClean="0"/>
          </a:p>
          <a:p>
            <a:pPr eaLnBrk="1" hangingPunct="1">
              <a:buNone/>
            </a:pPr>
            <a:endParaRPr lang="ru-RU" b="1" dirty="0" smtClean="0"/>
          </a:p>
          <a:p>
            <a:pPr eaLnBrk="1" hangingPunct="1">
              <a:buNone/>
            </a:pPr>
            <a:r>
              <a:rPr lang="ru-RU" b="1" dirty="0" smtClean="0"/>
              <a:t>    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/>
          <a:lstStyle/>
          <a:p>
            <a:r>
              <a:rPr lang="ru-RU" dirty="0" smtClean="0"/>
              <a:t>Химические реакции в заданиях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858125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</a:t>
            </a:r>
            <a:r>
              <a:rPr lang="ru-RU" sz="2800" dirty="0" smtClean="0"/>
              <a:t>. </a:t>
            </a:r>
            <a:r>
              <a:rPr lang="ru-RU" sz="2800" dirty="0" err="1" smtClean="0"/>
              <a:t>Электроотрицательность</a:t>
            </a:r>
            <a:r>
              <a:rPr lang="ru-RU" sz="2800" dirty="0" smtClean="0"/>
              <a:t>. Степень окисления и валентность химических элементов </a:t>
            </a:r>
          </a:p>
          <a:p>
            <a:pPr>
              <a:buNone/>
            </a:pPr>
            <a:r>
              <a:rPr lang="ru-RU" sz="2800" dirty="0" smtClean="0"/>
              <a:t>19. Классификация химических реакций в органической и неорганической химии.</a:t>
            </a:r>
          </a:p>
          <a:p>
            <a:pPr>
              <a:buNone/>
            </a:pPr>
            <a:r>
              <a:rPr lang="ru-RU" sz="2800" dirty="0" smtClean="0"/>
              <a:t>28. </a:t>
            </a:r>
            <a:r>
              <a:rPr lang="ru-RU" sz="2800" dirty="0" err="1" smtClean="0"/>
              <a:t>Электроотрицательность</a:t>
            </a:r>
            <a:r>
              <a:rPr lang="ru-RU" sz="2800" dirty="0" smtClean="0"/>
              <a:t>. Степень окисления и валентность химических </a:t>
            </a:r>
            <a:r>
              <a:rPr lang="ru-RU" sz="2800" dirty="0" err="1" smtClean="0"/>
              <a:t>элементов.Реакции</a:t>
            </a:r>
            <a:r>
              <a:rPr lang="ru-RU" sz="2800" dirty="0" smtClean="0"/>
              <a:t> окислительно-восстановительные</a:t>
            </a:r>
          </a:p>
          <a:p>
            <a:pPr>
              <a:buNone/>
            </a:pPr>
            <a:r>
              <a:rPr lang="ru-RU" sz="2800" dirty="0" smtClean="0"/>
              <a:t>36. Реакции окислительно-восстановительные.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496944" cy="295232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i="1" dirty="0" smtClean="0"/>
              <a:t>  Свойства серы                                             Уравнение ОВР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i="1" dirty="0" smtClean="0"/>
              <a:t>  А) окислитель                                     1) 3 </a:t>
            </a:r>
            <a:r>
              <a:rPr lang="en-US" sz="1800" i="1" dirty="0" smtClean="0"/>
              <a:t>S</a:t>
            </a:r>
            <a:r>
              <a:rPr lang="ru-RU" sz="1800" i="1" dirty="0" smtClean="0"/>
              <a:t>  +  2 </a:t>
            </a:r>
            <a:r>
              <a:rPr lang="en-US" sz="1800" i="1" dirty="0" smtClean="0"/>
              <a:t>H</a:t>
            </a:r>
            <a:r>
              <a:rPr lang="ru-RU" sz="1800" i="1" baseline="-25000" dirty="0" smtClean="0"/>
              <a:t>2</a:t>
            </a:r>
            <a:r>
              <a:rPr lang="en-US" sz="1800" i="1" dirty="0" smtClean="0"/>
              <a:t>O</a:t>
            </a:r>
            <a:r>
              <a:rPr lang="ru-RU" sz="1800" i="1" dirty="0" smtClean="0"/>
              <a:t>(пар)  =  2</a:t>
            </a:r>
            <a:r>
              <a:rPr lang="en-US" sz="1800" i="1" dirty="0" smtClean="0"/>
              <a:t>H</a:t>
            </a:r>
            <a:r>
              <a:rPr lang="ru-RU" sz="1800" i="1" baseline="-25000" dirty="0" smtClean="0"/>
              <a:t>2</a:t>
            </a:r>
            <a:r>
              <a:rPr lang="en-US" sz="1800" i="1" dirty="0" smtClean="0"/>
              <a:t>S</a:t>
            </a:r>
            <a:r>
              <a:rPr lang="ru-RU" sz="1800" i="1" dirty="0" smtClean="0"/>
              <a:t>  +  </a:t>
            </a:r>
            <a:r>
              <a:rPr lang="en-US" sz="1800" i="1" dirty="0" smtClean="0"/>
              <a:t>SO</a:t>
            </a:r>
            <a:r>
              <a:rPr lang="ru-RU" sz="1800" i="1" baseline="-25000" dirty="0" smtClean="0"/>
              <a:t>2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i="1" dirty="0" smtClean="0"/>
              <a:t>  Б) восстановитель                              2) </a:t>
            </a:r>
            <a:r>
              <a:rPr lang="en-US" sz="1800" i="1" dirty="0" err="1" smtClean="0"/>
              <a:t>FeS</a:t>
            </a:r>
            <a:r>
              <a:rPr lang="ru-RU" sz="1800" i="1" dirty="0" smtClean="0"/>
              <a:t>  + 2 </a:t>
            </a:r>
            <a:r>
              <a:rPr lang="en-US" sz="1800" i="1" dirty="0" err="1" smtClean="0"/>
              <a:t>HCl</a:t>
            </a:r>
            <a:r>
              <a:rPr lang="ru-RU" sz="1800" i="1" dirty="0" smtClean="0"/>
              <a:t>  =  </a:t>
            </a:r>
            <a:r>
              <a:rPr lang="en-US" sz="1800" i="1" dirty="0" err="1" smtClean="0"/>
              <a:t>FeCl</a:t>
            </a:r>
            <a:r>
              <a:rPr lang="ru-RU" sz="1800" i="1" baseline="-25000" dirty="0" smtClean="0"/>
              <a:t>2</a:t>
            </a:r>
            <a:r>
              <a:rPr lang="ru-RU" sz="1800" i="1" dirty="0" smtClean="0"/>
              <a:t>  +  </a:t>
            </a:r>
            <a:r>
              <a:rPr lang="en-US" sz="1800" i="1" dirty="0" smtClean="0"/>
              <a:t>H</a:t>
            </a:r>
            <a:r>
              <a:rPr lang="ru-RU" sz="1800" i="1" baseline="-25000" dirty="0" smtClean="0"/>
              <a:t>2</a:t>
            </a:r>
            <a:r>
              <a:rPr lang="en-US" sz="1800" i="1" dirty="0" smtClean="0"/>
              <a:t>S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i="1" dirty="0" smtClean="0"/>
              <a:t>  В) и окислитель, и                             3) 2 </a:t>
            </a:r>
            <a:r>
              <a:rPr lang="en-US" sz="1800" i="1" dirty="0" smtClean="0"/>
              <a:t>H</a:t>
            </a:r>
            <a:r>
              <a:rPr lang="ru-RU" sz="1800" i="1" baseline="-25000" dirty="0" smtClean="0"/>
              <a:t>2</a:t>
            </a:r>
            <a:r>
              <a:rPr lang="en-US" sz="1800" i="1" dirty="0" smtClean="0"/>
              <a:t>S</a:t>
            </a:r>
            <a:r>
              <a:rPr lang="ru-RU" sz="1800" i="1" dirty="0" smtClean="0"/>
              <a:t>  +  3 </a:t>
            </a:r>
            <a:r>
              <a:rPr lang="en-US" sz="1800" i="1" dirty="0" smtClean="0"/>
              <a:t>O</a:t>
            </a:r>
            <a:r>
              <a:rPr lang="ru-RU" sz="1800" i="1" baseline="-25000" dirty="0" smtClean="0"/>
              <a:t>2</a:t>
            </a:r>
            <a:r>
              <a:rPr lang="ru-RU" sz="1800" i="1" dirty="0" smtClean="0"/>
              <a:t>  =  2 </a:t>
            </a:r>
            <a:r>
              <a:rPr lang="en-US" sz="1800" i="1" dirty="0" smtClean="0"/>
              <a:t>H</a:t>
            </a:r>
            <a:r>
              <a:rPr lang="ru-RU" sz="1800" i="1" baseline="-25000" dirty="0" smtClean="0"/>
              <a:t>2</a:t>
            </a:r>
            <a:r>
              <a:rPr lang="en-US" sz="1800" i="1" dirty="0" smtClean="0"/>
              <a:t>O</a:t>
            </a:r>
            <a:r>
              <a:rPr lang="ru-RU" sz="1800" i="1" dirty="0" smtClean="0"/>
              <a:t>  +  2 </a:t>
            </a:r>
            <a:r>
              <a:rPr lang="en-US" sz="1800" i="1" dirty="0" smtClean="0"/>
              <a:t>SO</a:t>
            </a:r>
            <a:r>
              <a:rPr lang="ru-RU" sz="1800" i="1" baseline="-25000" dirty="0" smtClean="0"/>
              <a:t>2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i="1" dirty="0" smtClean="0"/>
              <a:t>    восстановитель                               4) 2 </a:t>
            </a:r>
            <a:r>
              <a:rPr lang="en-US" sz="1800" i="1" dirty="0" smtClean="0"/>
              <a:t>SO</a:t>
            </a:r>
            <a:r>
              <a:rPr lang="ru-RU" sz="1800" i="1" baseline="-25000" dirty="0" smtClean="0"/>
              <a:t>3</a:t>
            </a:r>
            <a:r>
              <a:rPr lang="ru-RU" sz="1800" i="1" dirty="0" smtClean="0"/>
              <a:t>  =  2 </a:t>
            </a:r>
            <a:r>
              <a:rPr lang="en-US" sz="1800" i="1" dirty="0" smtClean="0"/>
              <a:t>SO</a:t>
            </a:r>
            <a:r>
              <a:rPr lang="ru-RU" sz="1800" i="1" baseline="-25000" dirty="0" smtClean="0"/>
              <a:t>2</a:t>
            </a:r>
            <a:r>
              <a:rPr lang="ru-RU" sz="1800" i="1" dirty="0" smtClean="0"/>
              <a:t> +  </a:t>
            </a:r>
            <a:r>
              <a:rPr lang="en-US" sz="1800" i="1" dirty="0" smtClean="0"/>
              <a:t>O</a:t>
            </a:r>
            <a:r>
              <a:rPr lang="ru-RU" sz="1800" i="1" baseline="-25000" dirty="0" smtClean="0"/>
              <a:t>2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i="1" dirty="0" smtClean="0"/>
              <a:t>  Г) ни окислитель,                              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i="1" dirty="0" smtClean="0"/>
              <a:t>      ни восстановитель                       </a:t>
            </a:r>
            <a:endParaRPr lang="ru-RU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i="1" dirty="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i="1" dirty="0" smtClean="0"/>
              <a:t>  </a:t>
            </a:r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1.Установите соответствие между свойствами серы и уравнением ОВР, в котором она проявляет эти свойства</a:t>
            </a:r>
            <a:endParaRPr lang="ru-RU" dirty="0"/>
          </a:p>
        </p:txBody>
      </p:sp>
      <p:pic>
        <p:nvPicPr>
          <p:cNvPr id="4" name="Picture 3" descr="D:\All_DATA\Documents\Мои рисунки\химия в картинках\tumblr_ktzn0cqRqh1qap0q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7707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476250"/>
            <a:ext cx="7929562" cy="1143000"/>
          </a:xfrm>
        </p:spPr>
        <p:txBody>
          <a:bodyPr/>
          <a:lstStyle/>
          <a:p>
            <a:pPr eaLnBrk="1" hangingPunct="1"/>
            <a:r>
              <a:rPr lang="ru-RU" smtClean="0"/>
              <a:t>Ответы: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1331913" y="1628775"/>
            <a:ext cx="4103687" cy="372427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ru-RU" smtClean="0"/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1.     4312</a:t>
            </a:r>
          </a:p>
          <a:p>
            <a:pPr marL="514350" indent="-514350" eaLnBrk="1" hangingPunct="1">
              <a:buFont typeface="Arial" charset="0"/>
              <a:buNone/>
            </a:pPr>
            <a:endParaRPr lang="ru-RU" smtClean="0"/>
          </a:p>
          <a:p>
            <a:pPr marL="514350" indent="-514350" eaLnBrk="1" hangingPunct="1">
              <a:buFont typeface="Arial" charset="0"/>
              <a:buNone/>
            </a:pPr>
            <a:r>
              <a:rPr lang="ru-RU" smtClean="0"/>
              <a:t>2.     4652</a:t>
            </a:r>
          </a:p>
        </p:txBody>
      </p:sp>
      <p:pic>
        <p:nvPicPr>
          <p:cNvPr id="30724" name="Picture 24" descr="C:\Documents and Settings\санек\Рабочий стол\image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89138"/>
            <a:ext cx="3048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29562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Установите соответствие между схемой реакции и изменением степени окисления восстановителя в этой реакции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2060848"/>
            <a:ext cx="3854478" cy="3951288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СХЕМА РЕАКЦИИ</a:t>
            </a:r>
            <a:r>
              <a:rPr lang="en-US" b="1" u="sng" dirty="0" smtClean="0"/>
              <a:t>                                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</a:t>
            </a:r>
            <a:r>
              <a:rPr lang="ru-RU" dirty="0" err="1" smtClean="0"/>
              <a:t>NaIO</a:t>
            </a:r>
            <a:r>
              <a:rPr lang="ru-RU" dirty="0" smtClean="0"/>
              <a:t> → </a:t>
            </a:r>
            <a:r>
              <a:rPr lang="ru-RU" dirty="0" err="1" smtClean="0"/>
              <a:t>NaI</a:t>
            </a:r>
            <a:r>
              <a:rPr lang="ru-RU" dirty="0" smtClean="0"/>
              <a:t> + NaIO</a:t>
            </a:r>
            <a:r>
              <a:rPr lang="ru-RU" baseline="-25000" dirty="0" smtClean="0"/>
              <a:t>3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HI + H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2</a:t>
            </a:r>
            <a:r>
              <a:rPr lang="ru-RU" dirty="0" smtClean="0"/>
              <a:t> → I</a:t>
            </a:r>
            <a:r>
              <a:rPr lang="ru-RU" baseline="-25000" dirty="0" smtClean="0"/>
              <a:t>2</a:t>
            </a:r>
            <a:r>
              <a:rPr lang="ru-RU" dirty="0" smtClean="0"/>
              <a:t> + H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NaIO</a:t>
            </a:r>
            <a:r>
              <a:rPr lang="ru-RU" baseline="-25000" dirty="0" smtClean="0"/>
              <a:t>3</a:t>
            </a:r>
            <a:r>
              <a:rPr lang="ru-RU" dirty="0" smtClean="0"/>
              <a:t> → </a:t>
            </a:r>
            <a:r>
              <a:rPr lang="ru-RU" dirty="0" err="1" smtClean="0"/>
              <a:t>NaI</a:t>
            </a:r>
            <a:r>
              <a:rPr lang="ru-RU" dirty="0" smtClean="0"/>
              <a:t> + 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NaIO</a:t>
            </a:r>
            <a:r>
              <a:rPr lang="ru-RU" baseline="-25000" dirty="0" smtClean="0"/>
              <a:t>4</a:t>
            </a:r>
            <a:r>
              <a:rPr lang="ru-RU" dirty="0" smtClean="0"/>
              <a:t> → </a:t>
            </a:r>
            <a:r>
              <a:rPr lang="ru-RU" dirty="0" err="1" smtClean="0"/>
              <a:t>NaI</a:t>
            </a:r>
            <a:r>
              <a:rPr lang="ru-RU" dirty="0" smtClean="0"/>
              <a:t> + O</a:t>
            </a:r>
            <a:r>
              <a:rPr lang="ru-RU" baseline="-25000" dirty="0" smtClean="0"/>
              <a:t>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2060848"/>
            <a:ext cx="3856065" cy="3312368"/>
          </a:xfrm>
        </p:spPr>
        <p:txBody>
          <a:bodyPr/>
          <a:lstStyle/>
          <a:p>
            <a:pPr>
              <a:buNone/>
            </a:pPr>
            <a:r>
              <a:rPr lang="ru-RU" sz="1800" b="1" u="sng" dirty="0" smtClean="0"/>
              <a:t>ИЗМЕНЕНИЕ СТЕПЕНИ ОКИСЛЕНИЯ ВОССТАНОВИТЕЛЯ</a:t>
            </a:r>
            <a:endParaRPr lang="ru-RU" sz="1800" dirty="0" smtClean="0"/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 I</a:t>
            </a:r>
            <a:r>
              <a:rPr lang="ru-RU" baseline="30000" dirty="0" smtClean="0"/>
              <a:t>+5</a:t>
            </a:r>
            <a:r>
              <a:rPr lang="ru-RU" dirty="0" smtClean="0"/>
              <a:t> → I</a:t>
            </a:r>
            <a:r>
              <a:rPr lang="ru-RU" baseline="30000" dirty="0" smtClean="0"/>
              <a:t>–1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O</a:t>
            </a:r>
            <a:r>
              <a:rPr lang="ru-RU" baseline="30000" dirty="0" smtClean="0"/>
              <a:t>–2</a:t>
            </a:r>
            <a:r>
              <a:rPr lang="ru-RU" dirty="0" smtClean="0"/>
              <a:t> → O</a:t>
            </a:r>
            <a:r>
              <a:rPr lang="ru-RU" baseline="30000" dirty="0" smtClean="0"/>
              <a:t>0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3)</a:t>
            </a:r>
            <a:r>
              <a:rPr lang="ru-RU" dirty="0" smtClean="0"/>
              <a:t> I</a:t>
            </a:r>
            <a:r>
              <a:rPr lang="ru-RU" baseline="30000" dirty="0" smtClean="0"/>
              <a:t>+7</a:t>
            </a:r>
            <a:r>
              <a:rPr lang="ru-RU" dirty="0" smtClean="0"/>
              <a:t> → I</a:t>
            </a:r>
            <a:r>
              <a:rPr lang="ru-RU" baseline="30000" dirty="0" smtClean="0"/>
              <a:t>–1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4)</a:t>
            </a:r>
            <a:r>
              <a:rPr lang="ru-RU" dirty="0" smtClean="0"/>
              <a:t> I</a:t>
            </a:r>
            <a:r>
              <a:rPr lang="ru-RU" baseline="30000" dirty="0" smtClean="0"/>
              <a:t>+1</a:t>
            </a:r>
            <a:r>
              <a:rPr lang="ru-RU" dirty="0" smtClean="0"/>
              <a:t> → I</a:t>
            </a:r>
            <a:r>
              <a:rPr lang="ru-RU" baseline="30000" dirty="0" smtClean="0"/>
              <a:t>–1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5)</a:t>
            </a:r>
            <a:r>
              <a:rPr lang="ru-RU" dirty="0" smtClean="0"/>
              <a:t> I</a:t>
            </a:r>
            <a:r>
              <a:rPr lang="ru-RU" baseline="30000" dirty="0" smtClean="0"/>
              <a:t>+1</a:t>
            </a:r>
            <a:r>
              <a:rPr lang="ru-RU" baseline="-25000" dirty="0" smtClean="0"/>
              <a:t> </a:t>
            </a:r>
            <a:r>
              <a:rPr lang="ru-RU" dirty="0" smtClean="0"/>
              <a:t>→ I</a:t>
            </a:r>
            <a:r>
              <a:rPr lang="ru-RU" baseline="30000" dirty="0" smtClean="0"/>
              <a:t>+5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6)</a:t>
            </a:r>
            <a:r>
              <a:rPr lang="ru-RU" dirty="0" smtClean="0"/>
              <a:t> I</a:t>
            </a:r>
            <a:r>
              <a:rPr lang="ru-RU" baseline="30000" dirty="0" smtClean="0"/>
              <a:t>–1</a:t>
            </a:r>
            <a:r>
              <a:rPr lang="ru-RU" dirty="0" smtClean="0"/>
              <a:t> → I</a:t>
            </a:r>
            <a:r>
              <a:rPr lang="ru-RU" baseline="30000" dirty="0" smtClean="0"/>
              <a:t>0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63888" y="2708920"/>
            <a:ext cx="93610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563888" y="3212976"/>
            <a:ext cx="93610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131840" y="3284984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31840" y="3429000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9562" cy="11430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Установите соответствие между формулой вещества и степенью окисления азота в нём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/>
              <a:t>        ФОРМУЛА ВЕЩЕСТВА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59632" y="2174875"/>
            <a:ext cx="3237756" cy="3951288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А)</a:t>
            </a:r>
            <a:r>
              <a:rPr lang="ru-RU" dirty="0" smtClean="0"/>
              <a:t> NF</a:t>
            </a:r>
            <a:r>
              <a:rPr lang="ru-RU" baseline="-25000" dirty="0" smtClean="0"/>
              <a:t>3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Б)</a:t>
            </a:r>
            <a:r>
              <a:rPr lang="ru-RU" dirty="0" smtClean="0"/>
              <a:t> H</a:t>
            </a:r>
            <a:r>
              <a:rPr lang="ru-RU" baseline="-25000" dirty="0" smtClean="0"/>
              <a:t>2</a:t>
            </a:r>
            <a:r>
              <a:rPr lang="ru-RU" dirty="0" smtClean="0"/>
              <a:t>N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2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В)</a:t>
            </a:r>
            <a:r>
              <a:rPr lang="ru-RU" dirty="0" smtClean="0"/>
              <a:t> NH</a:t>
            </a:r>
            <a:r>
              <a:rPr lang="ru-RU" baseline="-25000" dirty="0" smtClean="0"/>
              <a:t>4</a:t>
            </a:r>
            <a:r>
              <a:rPr lang="ru-RU" dirty="0" smtClean="0"/>
              <a:t>HCO</a:t>
            </a:r>
            <a:r>
              <a:rPr lang="ru-RU" baseline="-25000" dirty="0" smtClean="0"/>
              <a:t>3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Г)</a:t>
            </a:r>
            <a:r>
              <a:rPr lang="ru-RU" dirty="0" smtClean="0"/>
              <a:t> </a:t>
            </a:r>
            <a:r>
              <a:rPr lang="ru-RU" dirty="0" err="1" smtClean="0"/>
              <a:t>Ca</a:t>
            </a:r>
            <a:r>
              <a:rPr lang="ru-RU" dirty="0" smtClean="0"/>
              <a:t>(NO</a:t>
            </a:r>
            <a:r>
              <a:rPr lang="ru-RU" baseline="-25000" dirty="0" smtClean="0"/>
              <a:t>2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u="sng" dirty="0" smtClean="0"/>
              <a:t>СТЕПЕНЬ ОКИСЛЕНИЯ АЗОТА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636912"/>
            <a:ext cx="3856065" cy="39512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1)    </a:t>
            </a:r>
            <a:r>
              <a:rPr lang="ru-RU" dirty="0" smtClean="0"/>
              <a:t> –3</a:t>
            </a:r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     +1</a:t>
            </a:r>
          </a:p>
          <a:p>
            <a:pPr>
              <a:buNone/>
            </a:pPr>
            <a:r>
              <a:rPr lang="ru-RU" b="1" dirty="0" smtClean="0"/>
              <a:t>3)    </a:t>
            </a:r>
            <a:r>
              <a:rPr lang="ru-RU" dirty="0" smtClean="0"/>
              <a:t> +2</a:t>
            </a:r>
          </a:p>
          <a:p>
            <a:pPr>
              <a:buNone/>
            </a:pPr>
            <a:r>
              <a:rPr lang="ru-RU" b="1" dirty="0" smtClean="0"/>
              <a:t>4)</a:t>
            </a:r>
            <a:r>
              <a:rPr lang="ru-RU" dirty="0" smtClean="0"/>
              <a:t>     +3</a:t>
            </a:r>
          </a:p>
          <a:p>
            <a:pPr>
              <a:buNone/>
            </a:pPr>
            <a:r>
              <a:rPr lang="ru-RU" b="1" dirty="0" smtClean="0"/>
              <a:t>5)    </a:t>
            </a:r>
            <a:r>
              <a:rPr lang="ru-RU" dirty="0" smtClean="0"/>
              <a:t> +4</a:t>
            </a:r>
          </a:p>
          <a:p>
            <a:pPr>
              <a:buNone/>
            </a:pPr>
            <a:r>
              <a:rPr lang="ru-RU" b="1" dirty="0" smtClean="0"/>
              <a:t>6)    </a:t>
            </a:r>
            <a:r>
              <a:rPr lang="ru-RU" dirty="0" smtClean="0"/>
              <a:t> +5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99792" y="2852936"/>
            <a:ext cx="201622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71800" y="3717032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915816" y="2996952"/>
            <a:ext cx="187220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71800" y="4293096"/>
            <a:ext cx="18722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6400800" cy="1524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Внимание!!!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838200" y="3505200"/>
            <a:ext cx="6781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Самостоятельная работа...</a:t>
            </a:r>
          </a:p>
        </p:txBody>
      </p:sp>
      <p:pic>
        <p:nvPicPr>
          <p:cNvPr id="32775" name="Picture 7" descr="time0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81600"/>
            <a:ext cx="1238250" cy="1238250"/>
          </a:xfrm>
          <a:prstGeom prst="rect">
            <a:avLst/>
          </a:prstGeom>
          <a:noFill/>
        </p:spPr>
      </p:pic>
      <p:pic>
        <p:nvPicPr>
          <p:cNvPr id="32776" name="Picture 8" descr="3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438400"/>
            <a:ext cx="1676400" cy="1152525"/>
          </a:xfrm>
          <a:prstGeom prst="rect">
            <a:avLst/>
          </a:prstGeom>
          <a:noFill/>
        </p:spPr>
      </p:pic>
      <p:pic>
        <p:nvPicPr>
          <p:cNvPr id="32777" name="01._Aba_Structure_-_The_Internal-eM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7" name="legkaya_muzyka_-_idi_domoj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legkaya_muzyka_-_idi_domoj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9" name="legkaya_muzyka_-_idi_domoj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0" name="legkaya_muzyka_-_idi_domoj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1331640" y="5805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02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0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02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02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naika.ru/synopsis_content/a2853752f3d3b154aba5eae80766b6f8c9dc3a4ba085a9c49b6755/fotosintez.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516" y="476672"/>
            <a:ext cx="5281484" cy="1728192"/>
          </a:xfrm>
          <a:prstGeom prst="rect">
            <a:avLst/>
          </a:prstGeom>
          <a:noFill/>
        </p:spPr>
      </p:pic>
      <p:pic>
        <p:nvPicPr>
          <p:cNvPr id="1028" name="Picture 4" descr="http://cs629313.vk.me/v629313125/f41b/2I5vlPX8P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3718125" cy="2708920"/>
          </a:xfrm>
          <a:prstGeom prst="rect">
            <a:avLst/>
          </a:prstGeom>
          <a:noFill/>
        </p:spPr>
      </p:pic>
      <p:pic>
        <p:nvPicPr>
          <p:cNvPr id="1030" name="Picture 6" descr="http://4.bp.blogspot.com/-8msdekx1JF8/TbmZTDDYf-I/AAAAAAAAApU/piLwYEDdhlI/s1600/shee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5"/>
            <a:ext cx="4134569" cy="2744680"/>
          </a:xfrm>
          <a:prstGeom prst="rect">
            <a:avLst/>
          </a:prstGeom>
          <a:noFill/>
        </p:spPr>
      </p:pic>
      <p:pic>
        <p:nvPicPr>
          <p:cNvPr id="1032" name="Picture 8" descr="http://desktopwallpapers.org.ua/download.php?img=201303/1440x900/desktopwallpapers.org.ua-25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924944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castle.pri.ee/wp-content/uploads/2009/08/Klashimreak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</a:rPr>
              <a:t>     </a:t>
            </a: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149508" name="Picture 4" descr="148_114960344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052736"/>
            <a:ext cx="6336704" cy="4223631"/>
          </a:xfrm>
          <a:noFill/>
          <a:ln/>
        </p:spPr>
      </p:pic>
      <p:pic>
        <p:nvPicPr>
          <p:cNvPr id="5" name="Edita_Peha_-_Kto-to_teryaet_a_kto-to_nahodit_обре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9492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everstal-dom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28527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lushitel_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2381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russkij-tekst.ru/3/dichanie_i_fotosintez_rasten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356992"/>
            <a:ext cx="4524375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9552" y="620688"/>
            <a:ext cx="7893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/>
              <a:t>Окислительно-восстановительные реакции в природе</a:t>
            </a:r>
          </a:p>
          <a:p>
            <a:pPr algn="ctr"/>
            <a:r>
              <a:rPr lang="ru-RU" sz="2400" dirty="0"/>
              <a:t> и жизни человека: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1. Фотосинтез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27088" y="2060575"/>
            <a:ext cx="756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2.Реакции круговорота веществ в природе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27088" y="2565400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3. Дыхание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2924175"/>
            <a:ext cx="399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4. Металлургия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4213" y="335756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5. Электроника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95288" y="3789363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6. Электротехника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23850" y="4221163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7. Энергетика</a:t>
            </a:r>
          </a:p>
        </p:txBody>
      </p:sp>
      <p:pic>
        <p:nvPicPr>
          <p:cNvPr id="10" name="Picture 3" descr="D:\All_DATA\Documents\Мои рисунки\химия в картинках\tumblr_ktzn0cqRqh1qap0q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108325"/>
            <a:ext cx="3749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627784" y="476672"/>
            <a:ext cx="3810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выводы: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533400" y="5334000"/>
            <a:ext cx="8039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4)Среда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оказывает влияние на процесс.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539552" y="1340768"/>
            <a:ext cx="7715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1)ОВР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чрезвычайно распространены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457200" y="2209800"/>
            <a:ext cx="777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2)Суть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овр-переход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электронов от одних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762000" y="2895600"/>
            <a:ext cx="7543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атомов,молекул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или ионов к другим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457200" y="3733800"/>
            <a:ext cx="800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3)ОВР-единство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двух противоположных </a:t>
            </a:r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838200" y="4572000"/>
            <a:ext cx="7467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процессов-окисления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и восстановления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113" y="260350"/>
            <a:ext cx="5568950" cy="1143000"/>
          </a:xfrm>
        </p:spPr>
        <p:txBody>
          <a:bodyPr/>
          <a:lstStyle/>
          <a:p>
            <a:pPr algn="l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1331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82050" y="6502400"/>
            <a:ext cx="361950" cy="355600"/>
          </a:xfrm>
          <a:prstGeom prst="actionButtonHome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0" y="1196975"/>
            <a:ext cx="8783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Сделай вывод: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1700213"/>
          <a:ext cx="799269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30"/>
                <a:gridCol w="2664230"/>
                <a:gridCol w="2664230"/>
              </a:tblGrid>
              <a:tr h="134384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было трудно запомнить на уроке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нового узнал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уроке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ызвало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интерес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уроке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4" marB="45714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52503"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92275" y="4797425"/>
            <a:ext cx="6911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Подумай, кого из одноклассников ты бы отметил за работу на уроке?</a:t>
            </a:r>
          </a:p>
        </p:txBody>
      </p:sp>
      <p:pic>
        <p:nvPicPr>
          <p:cNvPr id="7" name="Picture 33" descr="C:\Documents and Settings\санек\Рабочий стол\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17287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9562" cy="980728"/>
          </a:xfrm>
        </p:spPr>
        <p:txBody>
          <a:bodyPr/>
          <a:lstStyle/>
          <a:p>
            <a:r>
              <a:rPr lang="ru-RU" dirty="0" smtClean="0"/>
              <a:t>Задание на дом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3016"/>
            <a:ext cx="4104456" cy="1656184"/>
          </a:xfrm>
        </p:spPr>
        <p:txBody>
          <a:bodyPr/>
          <a:lstStyle/>
          <a:p>
            <a:r>
              <a:rPr lang="ru-RU" sz="2800" dirty="0" smtClean="0"/>
              <a:t>Составить уравнение </a:t>
            </a:r>
            <a:r>
              <a:rPr lang="ru-RU" sz="2400" dirty="0" smtClean="0"/>
              <a:t>ОВР обесцвечивания пятен от раствора </a:t>
            </a:r>
            <a:r>
              <a:rPr lang="en-US" sz="2400" dirty="0" smtClean="0"/>
              <a:t>KMnO</a:t>
            </a:r>
            <a:r>
              <a:rPr lang="en-US" sz="1600" dirty="0" smtClean="0"/>
              <a:t>4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в домашних условиях, расставьте коэффициенты методом электронного баланса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5474" name="Picture 2" descr="http://vekzhivu.com/sites/default/files/u200/2013/12/vredna-li-marganc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282317" cy="2736304"/>
          </a:xfrm>
          <a:prstGeom prst="rect">
            <a:avLst/>
          </a:prstGeom>
          <a:noFill/>
        </p:spPr>
      </p:pic>
      <p:pic>
        <p:nvPicPr>
          <p:cNvPr id="105476" name="Picture 4" descr="http://www.indusladies.com/wp/wp-content/gallery/9-effective-tricks-to-remove-different-types-of-stains-from-clothing-600/coffee_s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08963" cy="75247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sz="4000" dirty="0" smtClean="0"/>
              <a:t>Сущность химических процессов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59" y="1557338"/>
            <a:ext cx="7781553" cy="4679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Разрыв химических связей в реагентах.</a:t>
            </a:r>
            <a:endParaRPr lang="ru-RU" sz="28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Возникновение новых связей в продуктах реакции.</a:t>
            </a:r>
            <a:endParaRPr lang="ru-RU" sz="28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Получение готового продукта, возможность выделить его из общей массы веществ и дальнейшее использование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9618" cy="1143000"/>
          </a:xfrm>
        </p:spPr>
        <p:txBody>
          <a:bodyPr/>
          <a:lstStyle/>
          <a:p>
            <a:r>
              <a:rPr lang="ru-RU" dirty="0" smtClean="0"/>
              <a:t>Классификация химических реакций в органической химии</a:t>
            </a:r>
            <a:endParaRPr lang="ru-RU" dirty="0"/>
          </a:p>
        </p:txBody>
      </p:sp>
      <p:pic>
        <p:nvPicPr>
          <p:cNvPr id="108546" name="Picture 2" descr="http://cs624728.vk.me/v624728037/130da/Rid_5kXjH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7686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D:\All_DATA\Desktop\Klashimre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713"/>
            <a:ext cx="8064128" cy="568801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219" name="Picture 5" descr="D:\All_DATA\Desktop\Новая папка (3)\anim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8913"/>
            <a:ext cx="15843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990033"/>
                </a:solidFill>
              </a:rPr>
              <a:t>Какие два процесса происходят в ОВР?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452596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b="1" dirty="0"/>
              <a:t> </a:t>
            </a:r>
            <a:r>
              <a:rPr lang="en-US" b="1" dirty="0"/>
              <a:t>Fe</a:t>
            </a:r>
            <a:r>
              <a:rPr lang="ru-RU" b="1" baseline="30000" dirty="0"/>
              <a:t>0</a:t>
            </a:r>
            <a:r>
              <a:rPr lang="en-US" b="1" dirty="0"/>
              <a:t>   +  Cu</a:t>
            </a:r>
            <a:r>
              <a:rPr lang="ru-RU" b="1" baseline="30000" dirty="0"/>
              <a:t>+2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  =  Cu</a:t>
            </a:r>
            <a:r>
              <a:rPr lang="ru-RU" b="1" baseline="30000" dirty="0"/>
              <a:t>0</a:t>
            </a:r>
            <a:r>
              <a:rPr lang="en-US" b="1" dirty="0"/>
              <a:t>   +  Fe</a:t>
            </a:r>
            <a:r>
              <a:rPr lang="ru-RU" b="1" baseline="30000" dirty="0"/>
              <a:t>+2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endParaRPr lang="ru-RU" b="1" baseline="-25000" dirty="0"/>
          </a:p>
        </p:txBody>
      </p:sp>
      <p:sp>
        <p:nvSpPr>
          <p:cNvPr id="108551" name="Text Box 7"/>
          <p:cNvSpPr txBox="1">
            <a:spLocks noGrp="1" noChangeArrowheads="1"/>
          </p:cNvSpPr>
          <p:nvPr>
            <p:ph sz="half" idx="1"/>
          </p:nvPr>
        </p:nvSpPr>
        <p:spPr>
          <a:xfrm>
            <a:off x="468313" y="2708275"/>
            <a:ext cx="4038600" cy="3417888"/>
          </a:xfrm>
          <a:solidFill>
            <a:srgbClr val="DDDDDD"/>
          </a:solidFill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/>
              <a:t>Fe</a:t>
            </a:r>
            <a:r>
              <a:rPr lang="en-US" b="1" baseline="30000" dirty="0"/>
              <a:t>0</a:t>
            </a:r>
            <a:r>
              <a:rPr lang="en-US" b="1" dirty="0"/>
              <a:t>	</a:t>
            </a:r>
            <a:r>
              <a:rPr lang="ru-RU" b="1" dirty="0"/>
              <a:t>       </a:t>
            </a:r>
            <a:r>
              <a:rPr lang="ru-RU" dirty="0"/>
              <a:t>→  </a:t>
            </a:r>
            <a:r>
              <a:rPr lang="en-US" b="1" dirty="0"/>
              <a:t>Fe</a:t>
            </a:r>
            <a:r>
              <a:rPr lang="en-US" b="1" baseline="30000" dirty="0"/>
              <a:t>+2</a:t>
            </a:r>
            <a:endParaRPr lang="ru-RU" b="1" baseline="30000" dirty="0"/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755650" y="31416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-</a:t>
            </a:r>
            <a:endParaRPr lang="ru-RU"/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539750" y="31416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-</a:t>
            </a:r>
            <a:endParaRPr lang="ru-RU"/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1403350" y="27813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-2е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0" y="3573463"/>
            <a:ext cx="3889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Окисление</a:t>
            </a:r>
          </a:p>
        </p:txBody>
      </p:sp>
      <p:pic>
        <p:nvPicPr>
          <p:cNvPr id="108557" name="Picture 13" descr="j0286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81525"/>
            <a:ext cx="2374900" cy="1439863"/>
          </a:xfrm>
          <a:prstGeom prst="rect">
            <a:avLst/>
          </a:prstGeom>
          <a:noFill/>
        </p:spPr>
      </p:pic>
      <p:sp>
        <p:nvSpPr>
          <p:cNvPr id="108559" name="Text Box 15"/>
          <p:cNvSpPr txBox="1">
            <a:spLocks noGrp="1" noChangeArrowheads="1"/>
          </p:cNvSpPr>
          <p:nvPr>
            <p:ph sz="half" idx="2"/>
          </p:nvPr>
        </p:nvSpPr>
        <p:spPr>
          <a:xfrm>
            <a:off x="4648200" y="2708275"/>
            <a:ext cx="4038600" cy="3417888"/>
          </a:xfrm>
          <a:solidFill>
            <a:srgbClr val="FFCCCC"/>
          </a:solidFill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b="1" dirty="0"/>
              <a:t>Cu</a:t>
            </a:r>
            <a:r>
              <a:rPr lang="en-US" b="1" baseline="30000" dirty="0"/>
              <a:t>+2</a:t>
            </a:r>
            <a:r>
              <a:rPr lang="ru-RU" b="1" dirty="0"/>
              <a:t>         </a:t>
            </a:r>
            <a:r>
              <a:rPr lang="ru-RU" dirty="0"/>
              <a:t> </a:t>
            </a:r>
            <a:r>
              <a:rPr lang="ru-RU" b="1" dirty="0"/>
              <a:t>→ </a:t>
            </a:r>
            <a:r>
              <a:rPr lang="ru-RU" dirty="0"/>
              <a:t> </a:t>
            </a:r>
            <a:r>
              <a:rPr lang="en-US" b="1" dirty="0"/>
              <a:t>Cu</a:t>
            </a:r>
            <a:r>
              <a:rPr lang="en-US" b="1" baseline="30000" dirty="0"/>
              <a:t>0</a:t>
            </a:r>
            <a:endParaRPr lang="ru-RU" b="1" baseline="30000" dirty="0"/>
          </a:p>
        </p:txBody>
      </p:sp>
      <p:sp>
        <p:nvSpPr>
          <p:cNvPr id="108561" name="Oval 17"/>
          <p:cNvSpPr>
            <a:spLocks noChangeArrowheads="1"/>
          </p:cNvSpPr>
          <p:nvPr/>
        </p:nvSpPr>
        <p:spPr bwMode="auto">
          <a:xfrm>
            <a:off x="4427538" y="7100888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-</a:t>
            </a:r>
            <a:endParaRPr lang="ru-RU"/>
          </a:p>
        </p:txBody>
      </p:sp>
      <p:sp>
        <p:nvSpPr>
          <p:cNvPr id="108562" name="Oval 18"/>
          <p:cNvSpPr>
            <a:spLocks noChangeArrowheads="1"/>
          </p:cNvSpPr>
          <p:nvPr/>
        </p:nvSpPr>
        <p:spPr bwMode="auto">
          <a:xfrm>
            <a:off x="4716463" y="7100888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-</a:t>
            </a:r>
            <a:endParaRPr lang="ru-RU"/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5580063" y="285273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+2е</a:t>
            </a: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5003800" y="364490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Восстановление</a:t>
            </a:r>
          </a:p>
        </p:txBody>
      </p:sp>
      <p:pic>
        <p:nvPicPr>
          <p:cNvPr id="108567" name="Picture 23" descr="slide0033_image2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933825"/>
            <a:ext cx="26638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148 L 0.40556 0.60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2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40937 0.556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7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2639 L 0.03941 -0.566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29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0532 L 0.02761 -0.57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2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 animBg="1"/>
      <p:bldP spid="108553" grpId="1" animBg="1"/>
      <p:bldP spid="108554" grpId="0" animBg="1"/>
      <p:bldP spid="108554" grpId="1" animBg="1"/>
      <p:bldP spid="108555" grpId="0"/>
      <p:bldP spid="108556" grpId="0"/>
      <p:bldP spid="108559" grpId="0" animBg="1"/>
      <p:bldP spid="108561" grpId="0" animBg="1"/>
      <p:bldP spid="108562" grpId="0" animBg="1"/>
      <p:bldP spid="108563" grpId="0"/>
      <p:bldP spid="1085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192588" y="207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400" b="1"/>
          </a:p>
        </p:txBody>
      </p:sp>
      <p:pic>
        <p:nvPicPr>
          <p:cNvPr id="62467" name="Picture 3" descr="Рисунок1"/>
          <p:cNvPicPr>
            <a:picLocks noChangeAspect="1" noChangeArrowheads="1"/>
          </p:cNvPicPr>
          <p:nvPr/>
        </p:nvPicPr>
        <p:blipFill>
          <a:blip r:embed="rId2" cstate="print"/>
          <a:srcRect l="9729" t="17010" r="25491" b="29849"/>
          <a:stretch>
            <a:fillRect/>
          </a:stretch>
        </p:blipFill>
        <p:spPr bwMode="auto">
          <a:xfrm>
            <a:off x="539750" y="1196975"/>
            <a:ext cx="8027988" cy="5016500"/>
          </a:xfrm>
          <a:prstGeom prst="rect">
            <a:avLst/>
          </a:prstGeom>
          <a:noFill/>
        </p:spPr>
      </p:pic>
      <p:pic>
        <p:nvPicPr>
          <p:cNvPr id="62468" name="Picture 4" descr="электро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8138" t="23349" r="65211" b="48347"/>
          <a:stretch>
            <a:fillRect/>
          </a:stretch>
        </p:blipFill>
        <p:spPr bwMode="auto">
          <a:xfrm>
            <a:off x="4716463" y="3068638"/>
            <a:ext cx="431800" cy="349250"/>
          </a:xfrm>
          <a:prstGeom prst="rect">
            <a:avLst/>
          </a:prstGeom>
          <a:noFill/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3024188" cy="144145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Окислитель</a:t>
            </a: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5003800" y="908050"/>
            <a:ext cx="3476625" cy="1584325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697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Восстановитель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084888" y="306863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443663" y="3213100"/>
            <a:ext cx="792162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Fe</a:t>
            </a:r>
            <a:endParaRPr lang="ru-RU" sz="2400" b="1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411413" y="3213100"/>
            <a:ext cx="865187" cy="4667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Cu</a:t>
            </a:r>
            <a:r>
              <a:rPr lang="en-US" sz="2400" b="1" baseline="30000" dirty="0" smtClean="0"/>
              <a:t>+</a:t>
            </a:r>
            <a:r>
              <a:rPr lang="ru-RU" sz="2400" b="1" baseline="30000" dirty="0" smtClean="0"/>
              <a:t>1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6069E-6 L -0.04722 0.06289 " pathEditMode="relative" ptsTypes="AA">
                                      <p:cBhvr>
                                        <p:cTn id="6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72" grpId="0" animBg="1"/>
      <p:bldP spid="624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oc3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4544" y="764704"/>
            <a:ext cx="2514600" cy="3733800"/>
          </a:xfrm>
          <a:noFill/>
          <a:ln/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907704" y="836712"/>
            <a:ext cx="64087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ЛАБОРАТОРНЫЙ ОПЫТ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№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1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0" y="1676400"/>
            <a:ext cx="548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aseline="-2500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79712" y="1844824"/>
            <a:ext cx="69127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smtClean="0">
                <a:solidFill>
                  <a:schemeClr val="accent1"/>
                </a:solidFill>
              </a:rPr>
              <a:t>Окисление этанола оксидом меди (</a:t>
            </a:r>
            <a:r>
              <a:rPr lang="en-US" sz="4400" dirty="0" smtClean="0">
                <a:solidFill>
                  <a:schemeClr val="accent1"/>
                </a:solidFill>
              </a:rPr>
              <a:t>II)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501008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Соблюдай правила техники безопасности!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D60093"/>
                </a:solidFill>
              </a:rPr>
              <a:t>(MnO</a:t>
            </a:r>
            <a:r>
              <a:rPr lang="en-US" sz="6000" baseline="-25000">
                <a:solidFill>
                  <a:srgbClr val="D60093"/>
                </a:solidFill>
              </a:rPr>
              <a:t>4</a:t>
            </a:r>
            <a:r>
              <a:rPr lang="en-US" sz="6000">
                <a:solidFill>
                  <a:srgbClr val="D60093"/>
                </a:solidFill>
              </a:rPr>
              <a:t> )</a:t>
            </a:r>
            <a:r>
              <a:rPr lang="en-US" sz="6000" baseline="30000">
                <a:solidFill>
                  <a:srgbClr val="D60093"/>
                </a:solidFill>
              </a:rPr>
              <a:t>-</a:t>
            </a:r>
            <a:endParaRPr lang="ru-RU" sz="6000">
              <a:solidFill>
                <a:srgbClr val="D60093"/>
              </a:solidFill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275856" y="1196752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352800" y="2743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275856" y="1196752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347864" y="414908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791200" y="8382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chemeClr val="bg2">
                    <a:lumMod val="10000"/>
                  </a:schemeClr>
                </a:solidFill>
              </a:rPr>
              <a:t>Mn</a:t>
            </a:r>
            <a:r>
              <a:rPr lang="en-US" sz="6000" baseline="30000" dirty="0">
                <a:solidFill>
                  <a:schemeClr val="bg2">
                    <a:lumMod val="10000"/>
                  </a:schemeClr>
                </a:solidFill>
              </a:rPr>
              <a:t>2+</a:t>
            </a:r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715000" y="220980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996633"/>
                </a:solidFill>
              </a:rPr>
              <a:t>MnO</a:t>
            </a:r>
            <a:r>
              <a:rPr lang="en-US" sz="6000" baseline="-25000">
                <a:solidFill>
                  <a:srgbClr val="996633"/>
                </a:solidFill>
              </a:rPr>
              <a:t>2</a:t>
            </a:r>
            <a:endParaRPr lang="ru-RU" sz="6000">
              <a:solidFill>
                <a:srgbClr val="996633"/>
              </a:solidFill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867400" y="4114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436096" y="3657600"/>
            <a:ext cx="35283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9900"/>
                </a:solidFill>
              </a:rPr>
              <a:t>(</a:t>
            </a:r>
            <a:r>
              <a:rPr lang="en-US" sz="6000" dirty="0" smtClean="0">
                <a:solidFill>
                  <a:srgbClr val="009900"/>
                </a:solidFill>
              </a:rPr>
              <a:t>MnO</a:t>
            </a:r>
            <a:r>
              <a:rPr lang="en-US" sz="6000" baseline="-25000" dirty="0" smtClean="0">
                <a:solidFill>
                  <a:srgbClr val="009900"/>
                </a:solidFill>
              </a:rPr>
              <a:t>4</a:t>
            </a:r>
            <a:r>
              <a:rPr lang="en-US" sz="6000" dirty="0" smtClean="0">
                <a:solidFill>
                  <a:srgbClr val="009900"/>
                </a:solidFill>
              </a:rPr>
              <a:t>)</a:t>
            </a:r>
            <a:r>
              <a:rPr lang="en-US" sz="6000" baseline="30000" dirty="0" smtClean="0">
                <a:solidFill>
                  <a:srgbClr val="009900"/>
                </a:solidFill>
              </a:rPr>
              <a:t>2-</a:t>
            </a:r>
            <a:endParaRPr lang="ru-RU" sz="6000" dirty="0">
              <a:solidFill>
                <a:srgbClr val="009900"/>
              </a:solidFill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267200" y="16764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БЕСЦВЕТНЫЙ РАСТВОР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644008" y="306896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996633"/>
                </a:solidFill>
              </a:rPr>
              <a:t>БУРЫЙ ОСАДОК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648200" y="47244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ЗЕЛЁНЫЙ РАСТВОР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4D4D4D"/>
      </a:dk1>
      <a:lt1>
        <a:srgbClr val="FFFFFF"/>
      </a:lt1>
      <a:dk2>
        <a:srgbClr val="808080"/>
      </a:dk2>
      <a:lt2>
        <a:srgbClr val="FFFF00"/>
      </a:lt2>
      <a:accent1>
        <a:srgbClr val="CC9900"/>
      </a:accent1>
      <a:accent2>
        <a:srgbClr val="0099CC"/>
      </a:accent2>
      <a:accent3>
        <a:srgbClr val="C0C0C0"/>
      </a:accent3>
      <a:accent4>
        <a:srgbClr val="DADADA"/>
      </a:accent4>
      <a:accent5>
        <a:srgbClr val="E2CAAA"/>
      </a:accent5>
      <a:accent6>
        <a:srgbClr val="008AB9"/>
      </a:accent6>
      <a:hlink>
        <a:srgbClr val="FF9933"/>
      </a:hlink>
      <a:folHlink>
        <a:srgbClr val="6699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4D4D4D"/>
      </a:dk1>
      <a:lt1>
        <a:srgbClr val="FFFFFF"/>
      </a:lt1>
      <a:dk2>
        <a:srgbClr val="808080"/>
      </a:dk2>
      <a:lt2>
        <a:srgbClr val="FFFF00"/>
      </a:lt2>
      <a:accent1>
        <a:srgbClr val="CC9900"/>
      </a:accent1>
      <a:accent2>
        <a:srgbClr val="0099CC"/>
      </a:accent2>
      <a:accent3>
        <a:srgbClr val="C0C0C0"/>
      </a:accent3>
      <a:accent4>
        <a:srgbClr val="DADADA"/>
      </a:accent4>
      <a:accent5>
        <a:srgbClr val="E2CAAA"/>
      </a:accent5>
      <a:accent6>
        <a:srgbClr val="008AB9"/>
      </a:accent6>
      <a:hlink>
        <a:srgbClr val="FF9933"/>
      </a:hlink>
      <a:folHlink>
        <a:srgbClr val="6699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808080"/>
      </a:lt1>
      <a:dk2>
        <a:srgbClr val="5A5800"/>
      </a:dk2>
      <a:lt2>
        <a:srgbClr val="4D4D4D"/>
      </a:lt2>
      <a:accent1>
        <a:srgbClr val="CC9900"/>
      </a:accent1>
      <a:accent2>
        <a:srgbClr val="0099CC"/>
      </a:accent2>
      <a:accent3>
        <a:srgbClr val="C0C0C0"/>
      </a:accent3>
      <a:accent4>
        <a:srgbClr val="000000"/>
      </a:accent4>
      <a:accent5>
        <a:srgbClr val="E2CAAA"/>
      </a:accent5>
      <a:accent6>
        <a:srgbClr val="008AB9"/>
      </a:accent6>
      <a:hlink>
        <a:srgbClr val="FF9933"/>
      </a:hlink>
      <a:folHlink>
        <a:srgbClr val="6699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hem_2010_301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химия</Template>
  <TotalTime>831</TotalTime>
  <Words>510</Words>
  <Application>Microsoft Office PowerPoint</Application>
  <PresentationFormat>Экран (4:3)</PresentationFormat>
  <Paragraphs>130</Paragraphs>
  <Slides>26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1_colormaster</vt:lpstr>
      <vt:lpstr>2_colormaster</vt:lpstr>
      <vt:lpstr>3_colormaster</vt:lpstr>
      <vt:lpstr>7_chem_2010_3011</vt:lpstr>
      <vt:lpstr>Слайд 1</vt:lpstr>
      <vt:lpstr>Слайд 2</vt:lpstr>
      <vt:lpstr>Сущность химических процессов</vt:lpstr>
      <vt:lpstr>Классификация химических реакций в органической химии</vt:lpstr>
      <vt:lpstr>Слайд 5</vt:lpstr>
      <vt:lpstr>Какие два процесса происходят в ОВР?</vt:lpstr>
      <vt:lpstr>Слайд 7</vt:lpstr>
      <vt:lpstr>Слайд 8</vt:lpstr>
      <vt:lpstr>Слайд 9</vt:lpstr>
      <vt:lpstr>Слайд 10</vt:lpstr>
      <vt:lpstr>Слайд 11</vt:lpstr>
      <vt:lpstr>Слайд 12</vt:lpstr>
      <vt:lpstr>Классификация химических реакций</vt:lpstr>
      <vt:lpstr>Химические реакции в заданиях ЕГЭ</vt:lpstr>
      <vt:lpstr>Слайд 15</vt:lpstr>
      <vt:lpstr>Ответы:</vt:lpstr>
      <vt:lpstr>Установите соответствие между схемой реакции и изменением степени окисления восстановителя в этой реакции</vt:lpstr>
      <vt:lpstr>Установите соответствие между формулой вещества и степенью окисления азота в нём</vt:lpstr>
      <vt:lpstr>Слайд 19</vt:lpstr>
      <vt:lpstr>Слайд 20</vt:lpstr>
      <vt:lpstr>     </vt:lpstr>
      <vt:lpstr>Слайд 22</vt:lpstr>
      <vt:lpstr>Слайд 23</vt:lpstr>
      <vt:lpstr>Слайд 24</vt:lpstr>
      <vt:lpstr>      Рефлексия</vt:lpstr>
      <vt:lpstr>Задание на дом 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RePack by SPecialiST</cp:lastModifiedBy>
  <cp:revision>103</cp:revision>
  <dcterms:created xsi:type="dcterms:W3CDTF">2012-11-14T10:04:33Z</dcterms:created>
  <dcterms:modified xsi:type="dcterms:W3CDTF">2015-11-20T03:43:36Z</dcterms:modified>
</cp:coreProperties>
</file>